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9" r:id="rId5"/>
    <p:sldId id="257" r:id="rId6"/>
    <p:sldId id="266" r:id="rId7"/>
    <p:sldId id="267" r:id="rId8"/>
    <p:sldId id="272" r:id="rId9"/>
    <p:sldId id="271" r:id="rId10"/>
    <p:sldId id="270" r:id="rId11"/>
    <p:sldId id="269" r:id="rId12"/>
    <p:sldId id="268" r:id="rId13"/>
    <p:sldId id="275" r:id="rId14"/>
    <p:sldId id="277" r:id="rId15"/>
    <p:sldId id="280" r:id="rId16"/>
    <p:sldId id="278" r:id="rId17"/>
    <p:sldId id="279" r:id="rId18"/>
    <p:sldId id="281" r:id="rId19"/>
    <p:sldId id="282"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E04809-22A3-03B9-A2F0-135C0BFF0760}" v="4" dt="2024-05-28T16:10:38.7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01-Jun-24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30-May-24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4153390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30-May-24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30-May-24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30-May-24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30-May-24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30-May-24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30-May-24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30-May-24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30-May-24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30-May-24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30-May-24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30-May-24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Xây dựng mô hình dự đoán</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400" b="1"/>
              <a:t>Sử dụng 4 mô hình:</a:t>
            </a:r>
          </a:p>
          <a:p>
            <a:pPr lvl="1"/>
            <a:r>
              <a:rPr lang="en-US" sz="2000" b="1"/>
              <a:t>LinearRegression</a:t>
            </a:r>
          </a:p>
          <a:p>
            <a:pPr lvl="1"/>
            <a:r>
              <a:rPr lang="en-US" sz="2000" b="1"/>
              <a:t>RandomForestRegressor</a:t>
            </a:r>
          </a:p>
          <a:p>
            <a:pPr lvl="1"/>
            <a:r>
              <a:rPr lang="en-US" sz="2000" b="1"/>
              <a:t>KNeighborsRegressor</a:t>
            </a:r>
          </a:p>
          <a:p>
            <a:pPr lvl="1"/>
            <a:r>
              <a:rPr lang="en-US" sz="2000" b="1"/>
              <a:t>LSTM</a:t>
            </a:r>
          </a:p>
          <a:p>
            <a:pPr lvl="1"/>
            <a:endParaRPr lang="en-US" sz="2000" b="1"/>
          </a:p>
          <a:p>
            <a:r>
              <a:rPr lang="en-US" sz="2400" b="1"/>
              <a:t>Metric đánh giá: </a:t>
            </a:r>
          </a:p>
          <a:p>
            <a:pPr lvl="1"/>
            <a:r>
              <a:rPr lang="en-US" sz="2000" b="1"/>
              <a:t>R2 score</a:t>
            </a:r>
          </a:p>
          <a:p>
            <a:pPr lvl="1"/>
            <a:r>
              <a:rPr lang="en-US" sz="2000" b="1"/>
              <a:t>MAE</a:t>
            </a:r>
          </a:p>
          <a:p>
            <a:pPr lvl="1"/>
            <a:r>
              <a:rPr lang="en-US" sz="2000" b="1"/>
              <a:t>MSE</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2050" name="Picture 2" descr="Linear Regression in Machine learning - GeeksforGeeks">
            <a:extLst>
              <a:ext uri="{FF2B5EF4-FFF2-40B4-BE49-F238E27FC236}">
                <a16:creationId xmlns:a16="http://schemas.microsoft.com/office/drawing/2014/main" id="{0A2C7ADF-41A6-FF8B-7376-917835FCD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1021622"/>
            <a:ext cx="3408790" cy="2137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andomForestRegressor — scikit-learn 1.5.0 documentation">
            <a:extLst>
              <a:ext uri="{FF2B5EF4-FFF2-40B4-BE49-F238E27FC236}">
                <a16:creationId xmlns:a16="http://schemas.microsoft.com/office/drawing/2014/main" id="{F7A4EB0E-81F5-C78E-5A55-987266CD4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116" y="988743"/>
            <a:ext cx="3206973" cy="2244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klearn.neighbors.KNeighborsRegressor — scikit-learn 1.5.0rc1 documentation">
            <a:extLst>
              <a:ext uri="{FF2B5EF4-FFF2-40B4-BE49-F238E27FC236}">
                <a16:creationId xmlns:a16="http://schemas.microsoft.com/office/drawing/2014/main" id="{A4EAC7A5-5FDF-2025-C896-F5D3E3596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575" y="3304332"/>
            <a:ext cx="3590925" cy="25136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ài 14: Long short term memory (LSTM) | Deep Learning cơ bản">
            <a:extLst>
              <a:ext uri="{FF2B5EF4-FFF2-40B4-BE49-F238E27FC236}">
                <a16:creationId xmlns:a16="http://schemas.microsoft.com/office/drawing/2014/main" id="{813FF413-B3CF-D64C-9B01-D7E83E322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507" y="3515167"/>
            <a:ext cx="3590925" cy="2171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579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Triển khai mô hình</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2000"/>
              <a:t>Lựa chọn tra cứu dữ liệu theo ngày và mã cổ phiếu công ty</a:t>
            </a:r>
          </a:p>
          <a:p>
            <a:pPr lvl="1"/>
            <a:endParaRPr lang="en-US" sz="20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12" name="Picture 11">
            <a:extLst>
              <a:ext uri="{FF2B5EF4-FFF2-40B4-BE49-F238E27FC236}">
                <a16:creationId xmlns:a16="http://schemas.microsoft.com/office/drawing/2014/main" id="{550126C4-FD06-A09C-B191-2AD8F96B6A31}"/>
              </a:ext>
            </a:extLst>
          </p:cNvPr>
          <p:cNvPicPr>
            <a:picLocks noChangeAspect="1"/>
          </p:cNvPicPr>
          <p:nvPr/>
        </p:nvPicPr>
        <p:blipFill>
          <a:blip r:embed="rId2"/>
          <a:stretch>
            <a:fillRect/>
          </a:stretch>
        </p:blipFill>
        <p:spPr>
          <a:xfrm>
            <a:off x="7962666" y="894316"/>
            <a:ext cx="3007365" cy="5339782"/>
          </a:xfrm>
          <a:prstGeom prst="rect">
            <a:avLst/>
          </a:prstGeom>
        </p:spPr>
      </p:pic>
    </p:spTree>
    <p:extLst>
      <p:ext uri="{BB962C8B-B14F-4D97-AF65-F5344CB8AC3E}">
        <p14:creationId xmlns:p14="http://schemas.microsoft.com/office/powerpoint/2010/main" val="126666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Triển khai mô hình</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2000"/>
              <a:t>Trực quan hóa dữ liệu: 6 chế độ đồ thị</a:t>
            </a:r>
          </a:p>
          <a:p>
            <a:pPr lvl="2"/>
            <a:r>
              <a:rPr lang="en-US" sz="1800" b="1"/>
              <a:t>Close – open: </a:t>
            </a:r>
            <a:r>
              <a:rPr lang="en-US" sz="1800"/>
              <a:t>hiển thị giá mở giá đóng trong ngày</a:t>
            </a:r>
          </a:p>
          <a:p>
            <a:pPr lvl="2"/>
            <a:r>
              <a:rPr lang="en-US" sz="1800" b="1"/>
              <a:t>BB: </a:t>
            </a:r>
            <a:r>
              <a:rPr lang="en-US" sz="1800"/>
              <a:t>hiển thị dải boilinger bands</a:t>
            </a:r>
          </a:p>
          <a:p>
            <a:pPr lvl="2"/>
            <a:r>
              <a:rPr lang="en-US" sz="1800" b="1"/>
              <a:t>MACD (Moving Average Convergence Divergence): </a:t>
            </a:r>
            <a:r>
              <a:rPr lang="en-US" sz="1800"/>
              <a:t>hiển thị chỉ báo MACD ( chỉ số </a:t>
            </a:r>
            <a:r>
              <a:rPr lang="vi-VN" sz="1800"/>
              <a:t>xác định sự thay đổi trong sức, hướng và thời gian của xu hướng giá cổ phiếu. Khi đường MACD cắt lên trên đường tín hiệ</a:t>
            </a:r>
            <a:r>
              <a:rPr lang="en-US" sz="1800"/>
              <a:t>u </a:t>
            </a:r>
            <a:r>
              <a:rPr lang="vi-VN" sz="1800"/>
              <a:t>là tín hiệu mua; ngược lại, khi cắt xuống dưới, là tín hiệu bán.</a:t>
            </a:r>
            <a:endParaRPr lang="en-US" sz="1800"/>
          </a:p>
          <a:p>
            <a:pPr lvl="2"/>
            <a:r>
              <a:rPr lang="en-US" sz="1800" b="1"/>
              <a:t>RSI</a:t>
            </a:r>
            <a:r>
              <a:rPr lang="ja-JP" altLang="en-US" sz="1800" b="1"/>
              <a:t> </a:t>
            </a:r>
            <a:r>
              <a:rPr lang="en-US" sz="1800" b="1"/>
              <a:t>(Relative Strength Indicator):</a:t>
            </a:r>
            <a:r>
              <a:rPr lang="vi-VN" sz="1800" b="1"/>
              <a:t> </a:t>
            </a:r>
            <a:r>
              <a:rPr lang="vi-VN" sz="1800"/>
              <a:t>báo động lượng đo lường tốc độ và sự thay đổi của chuyển động giá</a:t>
            </a:r>
            <a:r>
              <a:rPr lang="en-US" sz="1800"/>
              <a:t>, </a:t>
            </a:r>
            <a:r>
              <a:rPr lang="vi-VN" sz="1800"/>
              <a:t>RSI trên 70 </a:t>
            </a:r>
            <a:r>
              <a:rPr lang="en-US" sz="1800"/>
              <a:t>l</a:t>
            </a:r>
            <a:r>
              <a:rPr lang="vi-VN" sz="1800"/>
              <a:t>à quá mua (overbought), và dưới 30 là quá bán (oversold).</a:t>
            </a:r>
            <a:endParaRPr lang="en-US" sz="1800"/>
          </a:p>
          <a:p>
            <a:pPr lvl="2"/>
            <a:r>
              <a:rPr lang="en-US" sz="1800" b="1"/>
              <a:t>SMA (Simple Moving Average): </a:t>
            </a:r>
            <a:r>
              <a:rPr lang="vi-VN" sz="1800"/>
              <a:t>chỉ báo kỹ thuật tính toán giá trung bình của một cổ phiếu trong một khoảng thời gian nhất định. Nó giúp làm mượt các dao động giá và xác định xu hướng dài hạn.</a:t>
            </a:r>
            <a:endParaRPr lang="en-US" sz="1800"/>
          </a:p>
          <a:p>
            <a:pPr lvl="2"/>
            <a:r>
              <a:rPr lang="en-US" sz="1800" b="1"/>
              <a:t>EMA (Exponential Moving Average):</a:t>
            </a:r>
            <a:r>
              <a:rPr lang="vi-VN" sz="1800"/>
              <a:t>một loại trung bình động tương tự như SMA, nhưng EMA phản ứng nhanh hơn với các thay đổi giá gần đây</a:t>
            </a:r>
            <a:r>
              <a:rPr lang="en-US" sz="1800"/>
              <a: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12</a:t>
            </a:fld>
            <a:endParaRPr lang="en-US"/>
          </a:p>
        </p:txBody>
      </p:sp>
    </p:spTree>
    <p:extLst>
      <p:ext uri="{BB962C8B-B14F-4D97-AF65-F5344CB8AC3E}">
        <p14:creationId xmlns:p14="http://schemas.microsoft.com/office/powerpoint/2010/main" val="3965434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Triển khai mô hình</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2000"/>
              <a:t>Trực quan hóa dữ liệu: 6 chế độ đồ thị</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6" name="Picture 5">
            <a:extLst>
              <a:ext uri="{FF2B5EF4-FFF2-40B4-BE49-F238E27FC236}">
                <a16:creationId xmlns:a16="http://schemas.microsoft.com/office/drawing/2014/main" id="{52EA6913-6C75-F9E7-86D6-11046292700B}"/>
              </a:ext>
            </a:extLst>
          </p:cNvPr>
          <p:cNvPicPr>
            <a:picLocks noChangeAspect="1"/>
          </p:cNvPicPr>
          <p:nvPr/>
        </p:nvPicPr>
        <p:blipFill>
          <a:blip r:embed="rId2"/>
          <a:stretch>
            <a:fillRect/>
          </a:stretch>
        </p:blipFill>
        <p:spPr>
          <a:xfrm>
            <a:off x="338736" y="2145714"/>
            <a:ext cx="3709625" cy="1932389"/>
          </a:xfrm>
          <a:prstGeom prst="rect">
            <a:avLst/>
          </a:prstGeom>
        </p:spPr>
      </p:pic>
      <p:pic>
        <p:nvPicPr>
          <p:cNvPr id="8" name="Picture 7">
            <a:extLst>
              <a:ext uri="{FF2B5EF4-FFF2-40B4-BE49-F238E27FC236}">
                <a16:creationId xmlns:a16="http://schemas.microsoft.com/office/drawing/2014/main" id="{C6F10472-3E6C-B749-3B40-CF337D5021C4}"/>
              </a:ext>
            </a:extLst>
          </p:cNvPr>
          <p:cNvPicPr>
            <a:picLocks noChangeAspect="1"/>
          </p:cNvPicPr>
          <p:nvPr/>
        </p:nvPicPr>
        <p:blipFill>
          <a:blip r:embed="rId3"/>
          <a:stretch>
            <a:fillRect/>
          </a:stretch>
        </p:blipFill>
        <p:spPr>
          <a:xfrm>
            <a:off x="274857" y="4281392"/>
            <a:ext cx="3709625" cy="1812228"/>
          </a:xfrm>
          <a:prstGeom prst="rect">
            <a:avLst/>
          </a:prstGeom>
        </p:spPr>
      </p:pic>
      <p:pic>
        <p:nvPicPr>
          <p:cNvPr id="17" name="Picture 16">
            <a:extLst>
              <a:ext uri="{FF2B5EF4-FFF2-40B4-BE49-F238E27FC236}">
                <a16:creationId xmlns:a16="http://schemas.microsoft.com/office/drawing/2014/main" id="{79E4AE14-8515-2EB9-D994-EF883F1AD6C2}"/>
              </a:ext>
            </a:extLst>
          </p:cNvPr>
          <p:cNvPicPr>
            <a:picLocks noChangeAspect="1"/>
          </p:cNvPicPr>
          <p:nvPr/>
        </p:nvPicPr>
        <p:blipFill>
          <a:blip r:embed="rId4"/>
          <a:stretch>
            <a:fillRect/>
          </a:stretch>
        </p:blipFill>
        <p:spPr>
          <a:xfrm>
            <a:off x="4479669" y="2145714"/>
            <a:ext cx="3536598" cy="1869344"/>
          </a:xfrm>
          <a:prstGeom prst="rect">
            <a:avLst/>
          </a:prstGeom>
        </p:spPr>
      </p:pic>
      <p:pic>
        <p:nvPicPr>
          <p:cNvPr id="18" name="Picture 17">
            <a:extLst>
              <a:ext uri="{FF2B5EF4-FFF2-40B4-BE49-F238E27FC236}">
                <a16:creationId xmlns:a16="http://schemas.microsoft.com/office/drawing/2014/main" id="{16051420-9087-9769-76ED-60155C7E59C2}"/>
              </a:ext>
            </a:extLst>
          </p:cNvPr>
          <p:cNvPicPr>
            <a:picLocks noChangeAspect="1"/>
          </p:cNvPicPr>
          <p:nvPr/>
        </p:nvPicPr>
        <p:blipFill>
          <a:blip r:embed="rId5"/>
          <a:stretch>
            <a:fillRect/>
          </a:stretch>
        </p:blipFill>
        <p:spPr>
          <a:xfrm>
            <a:off x="4479669" y="4299852"/>
            <a:ext cx="3396141" cy="1793768"/>
          </a:xfrm>
          <a:prstGeom prst="rect">
            <a:avLst/>
          </a:prstGeom>
        </p:spPr>
      </p:pic>
      <p:pic>
        <p:nvPicPr>
          <p:cNvPr id="19" name="Picture 18">
            <a:extLst>
              <a:ext uri="{FF2B5EF4-FFF2-40B4-BE49-F238E27FC236}">
                <a16:creationId xmlns:a16="http://schemas.microsoft.com/office/drawing/2014/main" id="{3BB40C57-CB8B-4DDF-A569-50CD7D039170}"/>
              </a:ext>
            </a:extLst>
          </p:cNvPr>
          <p:cNvPicPr>
            <a:picLocks noChangeAspect="1"/>
          </p:cNvPicPr>
          <p:nvPr/>
        </p:nvPicPr>
        <p:blipFill>
          <a:blip r:embed="rId6"/>
          <a:stretch>
            <a:fillRect/>
          </a:stretch>
        </p:blipFill>
        <p:spPr>
          <a:xfrm>
            <a:off x="8303350" y="2145714"/>
            <a:ext cx="3457832" cy="1791623"/>
          </a:xfrm>
          <a:prstGeom prst="rect">
            <a:avLst/>
          </a:prstGeom>
        </p:spPr>
      </p:pic>
      <p:pic>
        <p:nvPicPr>
          <p:cNvPr id="20" name="Picture 19">
            <a:extLst>
              <a:ext uri="{FF2B5EF4-FFF2-40B4-BE49-F238E27FC236}">
                <a16:creationId xmlns:a16="http://schemas.microsoft.com/office/drawing/2014/main" id="{C42EF34F-9A8E-EFF5-8263-E1602C89FD4C}"/>
              </a:ext>
            </a:extLst>
          </p:cNvPr>
          <p:cNvPicPr>
            <a:picLocks noChangeAspect="1"/>
          </p:cNvPicPr>
          <p:nvPr/>
        </p:nvPicPr>
        <p:blipFill>
          <a:blip r:embed="rId6"/>
          <a:stretch>
            <a:fillRect/>
          </a:stretch>
        </p:blipFill>
        <p:spPr>
          <a:xfrm>
            <a:off x="8215036" y="4299852"/>
            <a:ext cx="3546146" cy="1837382"/>
          </a:xfrm>
          <a:prstGeom prst="rect">
            <a:avLst/>
          </a:prstGeom>
        </p:spPr>
      </p:pic>
    </p:spTree>
    <p:extLst>
      <p:ext uri="{BB962C8B-B14F-4D97-AF65-F5344CB8AC3E}">
        <p14:creationId xmlns:p14="http://schemas.microsoft.com/office/powerpoint/2010/main" val="724049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Triển khai mô hình</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2000"/>
              <a:t>Hiển thị dữ liệu danh sách công ty và lịch sử cổ phiếu:</a:t>
            </a:r>
          </a:p>
          <a:p>
            <a:pPr marL="457200" lvl="1" indent="0">
              <a:buNone/>
            </a:pPr>
            <a:endParaRPr lang="en-US" sz="20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6" name="Picture 5">
            <a:extLst>
              <a:ext uri="{FF2B5EF4-FFF2-40B4-BE49-F238E27FC236}">
                <a16:creationId xmlns:a16="http://schemas.microsoft.com/office/drawing/2014/main" id="{2FB9BE3E-01BA-A23E-C808-B80699FB44EF}"/>
              </a:ext>
            </a:extLst>
          </p:cNvPr>
          <p:cNvPicPr>
            <a:picLocks noChangeAspect="1"/>
          </p:cNvPicPr>
          <p:nvPr/>
        </p:nvPicPr>
        <p:blipFill>
          <a:blip r:embed="rId2"/>
          <a:stretch>
            <a:fillRect/>
          </a:stretch>
        </p:blipFill>
        <p:spPr>
          <a:xfrm>
            <a:off x="2267319" y="1757649"/>
            <a:ext cx="7368754" cy="4217671"/>
          </a:xfrm>
          <a:prstGeom prst="rect">
            <a:avLst/>
          </a:prstGeom>
        </p:spPr>
      </p:pic>
    </p:spTree>
    <p:extLst>
      <p:ext uri="{BB962C8B-B14F-4D97-AF65-F5344CB8AC3E}">
        <p14:creationId xmlns:p14="http://schemas.microsoft.com/office/powerpoint/2010/main" val="2938882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Triển khai mô hình</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2000"/>
              <a:t>Chức năng dự báo giá cổ phiếu trong 1 số ngày tới sử dụng các mô hình đã triển khai và hiển thị kết quả đánh giá mô hình</a:t>
            </a:r>
          </a:p>
          <a:p>
            <a:pPr marL="457200" lvl="1" indent="0">
              <a:buNone/>
            </a:pPr>
            <a:endParaRPr lang="en-US" sz="20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7" name="Picture 6">
            <a:extLst>
              <a:ext uri="{FF2B5EF4-FFF2-40B4-BE49-F238E27FC236}">
                <a16:creationId xmlns:a16="http://schemas.microsoft.com/office/drawing/2014/main" id="{194F09F0-4117-F36F-0FA0-5DAC0EF69FEE}"/>
              </a:ext>
            </a:extLst>
          </p:cNvPr>
          <p:cNvPicPr>
            <a:picLocks noChangeAspect="1"/>
          </p:cNvPicPr>
          <p:nvPr/>
        </p:nvPicPr>
        <p:blipFill>
          <a:blip r:embed="rId2"/>
          <a:stretch>
            <a:fillRect/>
          </a:stretch>
        </p:blipFill>
        <p:spPr>
          <a:xfrm>
            <a:off x="1284283" y="2151047"/>
            <a:ext cx="3068705" cy="3824273"/>
          </a:xfrm>
          <a:prstGeom prst="rect">
            <a:avLst/>
          </a:prstGeom>
        </p:spPr>
      </p:pic>
      <p:pic>
        <p:nvPicPr>
          <p:cNvPr id="9" name="Picture 8">
            <a:extLst>
              <a:ext uri="{FF2B5EF4-FFF2-40B4-BE49-F238E27FC236}">
                <a16:creationId xmlns:a16="http://schemas.microsoft.com/office/drawing/2014/main" id="{18D01C83-A038-F9B4-F1F9-DB232B141F36}"/>
              </a:ext>
            </a:extLst>
          </p:cNvPr>
          <p:cNvPicPr>
            <a:picLocks noChangeAspect="1"/>
          </p:cNvPicPr>
          <p:nvPr/>
        </p:nvPicPr>
        <p:blipFill>
          <a:blip r:embed="rId3"/>
          <a:stretch>
            <a:fillRect/>
          </a:stretch>
        </p:blipFill>
        <p:spPr>
          <a:xfrm>
            <a:off x="4828638" y="2148243"/>
            <a:ext cx="2534724" cy="3750452"/>
          </a:xfrm>
          <a:prstGeom prst="rect">
            <a:avLst/>
          </a:prstGeom>
        </p:spPr>
      </p:pic>
      <p:pic>
        <p:nvPicPr>
          <p:cNvPr id="11" name="Picture 10">
            <a:extLst>
              <a:ext uri="{FF2B5EF4-FFF2-40B4-BE49-F238E27FC236}">
                <a16:creationId xmlns:a16="http://schemas.microsoft.com/office/drawing/2014/main" id="{B7FF775C-8529-6522-19B1-206A088F41C9}"/>
              </a:ext>
            </a:extLst>
          </p:cNvPr>
          <p:cNvPicPr>
            <a:picLocks noChangeAspect="1"/>
          </p:cNvPicPr>
          <p:nvPr/>
        </p:nvPicPr>
        <p:blipFill>
          <a:blip r:embed="rId4"/>
          <a:stretch>
            <a:fillRect/>
          </a:stretch>
        </p:blipFill>
        <p:spPr>
          <a:xfrm>
            <a:off x="7998260" y="2148243"/>
            <a:ext cx="2717365" cy="3750453"/>
          </a:xfrm>
          <a:prstGeom prst="rect">
            <a:avLst/>
          </a:prstGeom>
        </p:spPr>
      </p:pic>
    </p:spTree>
    <p:extLst>
      <p:ext uri="{BB962C8B-B14F-4D97-AF65-F5344CB8AC3E}">
        <p14:creationId xmlns:p14="http://schemas.microsoft.com/office/powerpoint/2010/main" val="3973902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Triển khai mô hình</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1600"/>
              <a:t>Bổ sung thêm extension hiển thị tin tức về mã cổ phiếu đã thu thập được:</a:t>
            </a:r>
          </a:p>
          <a:p>
            <a:pPr marL="457200" lvl="1" indent="0">
              <a:buNone/>
            </a:pPr>
            <a:endParaRPr lang="en-US" sz="16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6" name="Picture 5">
            <a:extLst>
              <a:ext uri="{FF2B5EF4-FFF2-40B4-BE49-F238E27FC236}">
                <a16:creationId xmlns:a16="http://schemas.microsoft.com/office/drawing/2014/main" id="{E57D6E36-0A3C-5C92-2269-E245D7763AD7}"/>
              </a:ext>
            </a:extLst>
          </p:cNvPr>
          <p:cNvPicPr>
            <a:picLocks noChangeAspect="1"/>
          </p:cNvPicPr>
          <p:nvPr/>
        </p:nvPicPr>
        <p:blipFill>
          <a:blip r:embed="rId2"/>
          <a:stretch>
            <a:fillRect/>
          </a:stretch>
        </p:blipFill>
        <p:spPr>
          <a:xfrm>
            <a:off x="2071329" y="2095500"/>
            <a:ext cx="3184236" cy="3696304"/>
          </a:xfrm>
          <a:prstGeom prst="rect">
            <a:avLst/>
          </a:prstGeom>
        </p:spPr>
      </p:pic>
      <p:pic>
        <p:nvPicPr>
          <p:cNvPr id="10" name="Picture 9">
            <a:extLst>
              <a:ext uri="{FF2B5EF4-FFF2-40B4-BE49-F238E27FC236}">
                <a16:creationId xmlns:a16="http://schemas.microsoft.com/office/drawing/2014/main" id="{91D00EBA-4995-EF9B-B201-6DF5E9CA0DAF}"/>
              </a:ext>
            </a:extLst>
          </p:cNvPr>
          <p:cNvPicPr>
            <a:picLocks noChangeAspect="1"/>
          </p:cNvPicPr>
          <p:nvPr/>
        </p:nvPicPr>
        <p:blipFill>
          <a:blip r:embed="rId3"/>
          <a:stretch>
            <a:fillRect/>
          </a:stretch>
        </p:blipFill>
        <p:spPr>
          <a:xfrm>
            <a:off x="6512804" y="2095500"/>
            <a:ext cx="3248981" cy="3696304"/>
          </a:xfrm>
          <a:prstGeom prst="rect">
            <a:avLst/>
          </a:prstGeom>
        </p:spPr>
      </p:pic>
    </p:spTree>
    <p:extLst>
      <p:ext uri="{BB962C8B-B14F-4D97-AF65-F5344CB8AC3E}">
        <p14:creationId xmlns:p14="http://schemas.microsoft.com/office/powerpoint/2010/main" val="1081019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779102"/>
            <a:ext cx="9509841"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Mô hình tự động thu thập và dự đoán giá chứng khoán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429000"/>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vi-VN" sz="1800" b="0"/>
              <a:t>Nhóm </a:t>
            </a:r>
            <a:r>
              <a:rPr lang="en-US" sz="1800" b="0"/>
              <a:t>18</a:t>
            </a:r>
            <a:r>
              <a:rPr lang="vi-VN" sz="1800" b="0"/>
              <a:t>:</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graphicFrame>
        <p:nvGraphicFramePr>
          <p:cNvPr id="5" name="Table 4">
            <a:extLst>
              <a:ext uri="{FF2B5EF4-FFF2-40B4-BE49-F238E27FC236}">
                <a16:creationId xmlns:a16="http://schemas.microsoft.com/office/drawing/2014/main" id="{256F7EDE-D567-6F28-716D-02F620C8ACC2}"/>
              </a:ext>
            </a:extLst>
          </p:cNvPr>
          <p:cNvGraphicFramePr>
            <a:graphicFrameLocks noGrp="1"/>
          </p:cNvGraphicFramePr>
          <p:nvPr>
            <p:extLst>
              <p:ext uri="{D42A27DB-BD31-4B8C-83A1-F6EECF244321}">
                <p14:modId xmlns:p14="http://schemas.microsoft.com/office/powerpoint/2010/main" val="3076451132"/>
              </p:ext>
            </p:extLst>
          </p:nvPr>
        </p:nvGraphicFramePr>
        <p:xfrm>
          <a:off x="1077554" y="3953616"/>
          <a:ext cx="8128000" cy="1935480"/>
        </p:xfrm>
        <a:graphic>
          <a:graphicData uri="http://schemas.openxmlformats.org/drawingml/2006/table">
            <a:tbl>
              <a:tblPr firstRow="1" bandRow="1">
                <a:tableStyleId>{2D5ABB26-0587-4C30-8999-92F81FD0307C}</a:tableStyleId>
              </a:tblPr>
              <a:tblGrid>
                <a:gridCol w="2267486">
                  <a:extLst>
                    <a:ext uri="{9D8B030D-6E8A-4147-A177-3AD203B41FA5}">
                      <a16:colId xmlns:a16="http://schemas.microsoft.com/office/drawing/2014/main" val="317121484"/>
                    </a:ext>
                  </a:extLst>
                </a:gridCol>
                <a:gridCol w="5860514">
                  <a:extLst>
                    <a:ext uri="{9D8B030D-6E8A-4147-A177-3AD203B41FA5}">
                      <a16:colId xmlns:a16="http://schemas.microsoft.com/office/drawing/2014/main" val="3657047932"/>
                    </a:ext>
                  </a:extLst>
                </a:gridCol>
              </a:tblGrid>
              <a:tr h="370840">
                <a:tc>
                  <a:txBody>
                    <a:bodyPr/>
                    <a:lstStyle/>
                    <a:p>
                      <a:r>
                        <a:rPr lang="vi-VN" sz="1800" b="0">
                          <a:solidFill>
                            <a:srgbClr val="C00000"/>
                          </a:solidFill>
                        </a:rPr>
                        <a:t>Đỗ Minh Khôi </a:t>
                      </a:r>
                      <a:endParaRPr lang="en-US">
                        <a:solidFill>
                          <a:srgbClr val="C00000"/>
                        </a:solidFill>
                      </a:endParaRPr>
                    </a:p>
                  </a:txBody>
                  <a:tcPr anchor="ctr"/>
                </a:tc>
                <a:tc>
                  <a:txBody>
                    <a:bodyPr/>
                    <a:lstStyle/>
                    <a:p>
                      <a:pPr marL="285750" indent="-285750">
                        <a:buFontTx/>
                        <a:buChar char="-"/>
                      </a:pPr>
                      <a:r>
                        <a:rPr lang="vi-VN" sz="1800" b="0">
                          <a:solidFill>
                            <a:srgbClr val="C00000"/>
                          </a:solidFill>
                        </a:rPr>
                        <a:t>20200333</a:t>
                      </a:r>
                      <a:endParaRPr lang="en-US">
                        <a:solidFill>
                          <a:srgbClr val="C00000"/>
                        </a:solidFill>
                      </a:endParaRPr>
                    </a:p>
                  </a:txBody>
                  <a:tcPr anchor="ctr"/>
                </a:tc>
                <a:extLst>
                  <a:ext uri="{0D108BD9-81ED-4DB2-BD59-A6C34878D82A}">
                    <a16:rowId xmlns:a16="http://schemas.microsoft.com/office/drawing/2014/main" val="3379339284"/>
                  </a:ext>
                </a:extLst>
              </a:tr>
              <a:tr h="370840">
                <a:tc>
                  <a:txBody>
                    <a:bodyPr/>
                    <a:lstStyle/>
                    <a:p>
                      <a:r>
                        <a:rPr lang="vi-VN" sz="1800" b="0">
                          <a:solidFill>
                            <a:srgbClr val="C00000"/>
                          </a:solidFill>
                        </a:rPr>
                        <a:t>Phùng Trung Kiên </a:t>
                      </a:r>
                      <a:endParaRPr lang="en-US">
                        <a:solidFill>
                          <a:srgbClr val="C00000"/>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sz="1800" b="0">
                          <a:solidFill>
                            <a:srgbClr val="C00000"/>
                          </a:solidFill>
                        </a:rPr>
                        <a:t>20204994</a:t>
                      </a:r>
                    </a:p>
                  </a:txBody>
                  <a:tcPr anchor="ctr"/>
                </a:tc>
                <a:extLst>
                  <a:ext uri="{0D108BD9-81ED-4DB2-BD59-A6C34878D82A}">
                    <a16:rowId xmlns:a16="http://schemas.microsoft.com/office/drawing/2014/main" val="4166486353"/>
                  </a:ext>
                </a:extLst>
              </a:tr>
              <a:tr h="370840">
                <a:tc>
                  <a:txBody>
                    <a:bodyPr/>
                    <a:lstStyle/>
                    <a:p>
                      <a:r>
                        <a:rPr lang="vi-VN" sz="1800" b="0">
                          <a:solidFill>
                            <a:srgbClr val="C00000"/>
                          </a:solidFill>
                        </a:rPr>
                        <a:t>Đào Nhật Minh </a:t>
                      </a:r>
                      <a:endParaRPr lang="en-US">
                        <a:solidFill>
                          <a:srgbClr val="C00000"/>
                        </a:solidFill>
                      </a:endParaRPr>
                    </a:p>
                  </a:txBody>
                  <a:tcPr anchor="ctr"/>
                </a:tc>
                <a:tc>
                  <a:txBody>
                    <a:bodyPr/>
                    <a:lstStyle/>
                    <a:p>
                      <a:pPr marL="285750" indent="-285750">
                        <a:lnSpc>
                          <a:spcPct val="150000"/>
                        </a:lnSpc>
                        <a:buFontTx/>
                        <a:buChar char="-"/>
                      </a:pPr>
                      <a:r>
                        <a:rPr lang="vi-VN" sz="1800" b="0">
                          <a:solidFill>
                            <a:srgbClr val="C00000"/>
                          </a:solidFill>
                        </a:rPr>
                        <a:t>20200392</a:t>
                      </a:r>
                    </a:p>
                  </a:txBody>
                  <a:tcPr anchor="ctr"/>
                </a:tc>
                <a:extLst>
                  <a:ext uri="{0D108BD9-81ED-4DB2-BD59-A6C34878D82A}">
                    <a16:rowId xmlns:a16="http://schemas.microsoft.com/office/drawing/2014/main" val="507021805"/>
                  </a:ext>
                </a:extLst>
              </a:tr>
              <a:tr h="370840">
                <a:tc>
                  <a:txBody>
                    <a:bodyPr/>
                    <a:lstStyle/>
                    <a:p>
                      <a:r>
                        <a:rPr lang="vi-VN" sz="1800" b="0">
                          <a:solidFill>
                            <a:srgbClr val="C00000"/>
                          </a:solidFill>
                        </a:rPr>
                        <a:t>Hoàng Lê Tiến Long </a:t>
                      </a:r>
                      <a:endParaRPr lang="en-US">
                        <a:solidFill>
                          <a:srgbClr val="C00000"/>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sz="1800" b="0">
                          <a:solidFill>
                            <a:srgbClr val="C00000"/>
                          </a:solidFill>
                        </a:rPr>
                        <a:t>202050</a:t>
                      </a:r>
                      <a:r>
                        <a:rPr lang="en-US" sz="1800" b="0">
                          <a:solidFill>
                            <a:srgbClr val="C00000"/>
                          </a:solidFill>
                        </a:rPr>
                        <a:t>97</a:t>
                      </a:r>
                      <a:endParaRPr lang="vi-VN" sz="1800" b="0">
                        <a:solidFill>
                          <a:srgbClr val="C00000"/>
                        </a:solidFill>
                      </a:endParaRPr>
                    </a:p>
                  </a:txBody>
                  <a:tcPr anchor="ctr"/>
                </a:tc>
                <a:extLst>
                  <a:ext uri="{0D108BD9-81ED-4DB2-BD59-A6C34878D82A}">
                    <a16:rowId xmlns:a16="http://schemas.microsoft.com/office/drawing/2014/main" val="3141973144"/>
                  </a:ext>
                </a:extLst>
              </a:tr>
              <a:tr h="370840">
                <a:tc>
                  <a:txBody>
                    <a:bodyPr/>
                    <a:lstStyle/>
                    <a:p>
                      <a:r>
                        <a:rPr lang="vi-VN" sz="1800" b="0">
                          <a:solidFill>
                            <a:srgbClr val="C00000"/>
                          </a:solidFill>
                        </a:rPr>
                        <a:t>Nguyễn Hữu Đức </a:t>
                      </a:r>
                      <a:endParaRPr lang="en-US">
                        <a:solidFill>
                          <a:srgbClr val="C00000"/>
                        </a:solidFill>
                      </a:endParaRPr>
                    </a:p>
                  </a:txBody>
                  <a:tcPr anchor="ctr"/>
                </a:tc>
                <a:tc>
                  <a:txBody>
                    <a:bodyPr/>
                    <a:lstStyle/>
                    <a:p>
                      <a:pPr marL="285750" indent="-285750">
                        <a:buFontTx/>
                        <a:buChar char="-"/>
                      </a:pPr>
                      <a:r>
                        <a:rPr lang="vi-VN" sz="1800" b="0">
                          <a:solidFill>
                            <a:srgbClr val="C00000"/>
                          </a:solidFill>
                        </a:rPr>
                        <a:t>20204951</a:t>
                      </a:r>
                      <a:endParaRPr lang="en-US">
                        <a:solidFill>
                          <a:srgbClr val="C00000"/>
                        </a:solidFill>
                      </a:endParaRPr>
                    </a:p>
                  </a:txBody>
                  <a:tcPr anchor="ctr"/>
                </a:tc>
                <a:extLst>
                  <a:ext uri="{0D108BD9-81ED-4DB2-BD59-A6C34878D82A}">
                    <a16:rowId xmlns:a16="http://schemas.microsoft.com/office/drawing/2014/main" val="77734362"/>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Mô tả bài toán</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a:lnSpc>
                <a:spcPts val="2600"/>
              </a:lnSpc>
            </a:pPr>
            <a:r>
              <a:rPr lang="en-US" sz="2200"/>
              <a:t>X</a:t>
            </a:r>
            <a:r>
              <a:rPr lang="vi-VN" sz="2200"/>
              <a:t>ây dựng một mô hình tự động thu thập và dự đoán giá chứng khoán, nhằm cung cấp những dự đoán chính xác và kịp thời, </a:t>
            </a:r>
            <a:r>
              <a:rPr lang="en-US" sz="2200"/>
              <a:t>kết hợp với các bản tin tài chính </a:t>
            </a:r>
            <a:r>
              <a:rPr lang="vi-VN" sz="2200"/>
              <a:t>hỗ trợ người dùng trong việc ra quyết định đầu tư.</a:t>
            </a:r>
            <a:endParaRPr lang="en-US" sz="2200"/>
          </a:p>
          <a:p>
            <a:pPr>
              <a:lnSpc>
                <a:spcPts val="2600"/>
              </a:lnSpc>
            </a:pPr>
            <a:r>
              <a:rPr lang="vi-VN" sz="2200" b="1"/>
              <a:t>Mục tiêu</a:t>
            </a:r>
            <a:r>
              <a:rPr lang="en-US" sz="2200" b="1"/>
              <a:t>:</a:t>
            </a:r>
            <a:endParaRPr lang="vi-VN" sz="2200" b="1"/>
          </a:p>
          <a:p>
            <a:pPr lvl="1">
              <a:lnSpc>
                <a:spcPts val="2600"/>
              </a:lnSpc>
            </a:pPr>
            <a:r>
              <a:rPr lang="vi-VN" sz="1800" b="1"/>
              <a:t>Thu thập dữ liệu: </a:t>
            </a:r>
            <a:r>
              <a:rPr lang="vi-VN" sz="1800"/>
              <a:t>Tự động thu thập dữ liệu từ các nguồn uy tín về giá cổ phiếu, khối lượng giao dịch, tin tức tài chính.</a:t>
            </a:r>
          </a:p>
          <a:p>
            <a:pPr lvl="1">
              <a:lnSpc>
                <a:spcPts val="2600"/>
              </a:lnSpc>
            </a:pPr>
            <a:r>
              <a:rPr lang="vi-VN" sz="1800" b="1"/>
              <a:t>Tiền xử lý dữ liệu: </a:t>
            </a:r>
            <a:r>
              <a:rPr lang="vi-VN" sz="1800"/>
              <a:t>Làm sạch và chuẩn hóa dữ liệu để đảm bảo chất lượng và tính nhất quán.</a:t>
            </a:r>
          </a:p>
          <a:p>
            <a:pPr lvl="1">
              <a:lnSpc>
                <a:spcPts val="2600"/>
              </a:lnSpc>
            </a:pPr>
            <a:r>
              <a:rPr lang="vi-VN" sz="1800" b="1"/>
              <a:t>Xây dựng mô hình dự đoán: </a:t>
            </a:r>
            <a:r>
              <a:rPr lang="vi-VN" sz="1800"/>
              <a:t>Sử dụng các kỹ thuật học máy (Machine Learning) và học sâu (Deep Learning) để dự đoán giá cổ phiếu trong tương lai.</a:t>
            </a:r>
          </a:p>
          <a:p>
            <a:pPr lvl="1">
              <a:lnSpc>
                <a:spcPts val="2600"/>
              </a:lnSpc>
            </a:pPr>
            <a:r>
              <a:rPr lang="vi-VN" sz="1800" b="1"/>
              <a:t>Đánh giá mô hình: </a:t>
            </a:r>
            <a:r>
              <a:rPr lang="vi-VN" sz="1800"/>
              <a:t>Đánh giá hiệu suất của mô hình dựa trên các chỉ số như  R² Score, sai số trung bình (mean absolute error), và sai số bình phương trung bình (mean squared error).</a:t>
            </a:r>
          </a:p>
          <a:p>
            <a:pPr lvl="1">
              <a:lnSpc>
                <a:spcPts val="2600"/>
              </a:lnSpc>
            </a:pPr>
            <a:r>
              <a:rPr lang="vi-VN" sz="1800" b="1"/>
              <a:t>Triển khai mô hình: </a:t>
            </a:r>
            <a:r>
              <a:rPr lang="vi-VN" sz="1800"/>
              <a:t>Xây dựng một hệ thống tự động để thu thập dữ liệu mới và cập nhật dự đoán hàng ngày.</a:t>
            </a:r>
            <a:endParaRPr lang="en-US" sz="18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46220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Thu thập dữ liệu</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a:t>Dữ liệu thu thập được gồm danh sách công ty, lịch sử giao dịch chứng khoán, và các bản tin tài chính của công ty</a:t>
            </a:r>
          </a:p>
          <a:p>
            <a:r>
              <a:rPr lang="en-US" sz="2000"/>
              <a:t>Dữ liệu công ty niêm yết gồm các trường:</a:t>
            </a:r>
          </a:p>
          <a:p>
            <a:pPr lvl="1"/>
            <a:r>
              <a:rPr lang="en-US" sz="1600"/>
              <a:t>Ticker: Mã chứng khoán của công ty</a:t>
            </a:r>
          </a:p>
          <a:p>
            <a:pPr lvl="1"/>
            <a:r>
              <a:rPr lang="en-US" sz="1600"/>
              <a:t>organName: tên đầy đủ của công ty</a:t>
            </a:r>
          </a:p>
          <a:p>
            <a:pPr lvl="1"/>
            <a:r>
              <a:rPr lang="en-US" sz="1600"/>
              <a:t>organTypeCode: loại công ty</a:t>
            </a:r>
          </a:p>
          <a:p>
            <a:pPr lvl="1"/>
            <a:r>
              <a:rPr lang="en-US" sz="1600"/>
              <a:t>comGroupCode: tên dàn giao dịch</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pic>
        <p:nvPicPr>
          <p:cNvPr id="9" name="Picture 8">
            <a:extLst>
              <a:ext uri="{FF2B5EF4-FFF2-40B4-BE49-F238E27FC236}">
                <a16:creationId xmlns:a16="http://schemas.microsoft.com/office/drawing/2014/main" id="{DC18046E-1300-E32C-E05C-E50303DF9149}"/>
              </a:ext>
            </a:extLst>
          </p:cNvPr>
          <p:cNvPicPr>
            <a:picLocks noChangeAspect="1"/>
          </p:cNvPicPr>
          <p:nvPr/>
        </p:nvPicPr>
        <p:blipFill>
          <a:blip r:embed="rId2"/>
          <a:stretch>
            <a:fillRect/>
          </a:stretch>
        </p:blipFill>
        <p:spPr>
          <a:xfrm>
            <a:off x="6282228" y="1793901"/>
            <a:ext cx="5094470" cy="3760806"/>
          </a:xfrm>
          <a:prstGeom prst="rect">
            <a:avLst/>
          </a:prstGeom>
        </p:spPr>
      </p:pic>
    </p:spTree>
    <p:extLst>
      <p:ext uri="{BB962C8B-B14F-4D97-AF65-F5344CB8AC3E}">
        <p14:creationId xmlns:p14="http://schemas.microsoft.com/office/powerpoint/2010/main" val="1083008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Thu thập dữ liệu</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a:t>Dữ liệu thu thập được gồm danh sách công ty, lịch sử giao dịch chứng khoán, và các bản tin tài chính của công ty</a:t>
            </a:r>
          </a:p>
          <a:p>
            <a:r>
              <a:rPr lang="en-US" sz="2000"/>
              <a:t>Dữ liệu công ty niêm yết gồm các trường:</a:t>
            </a:r>
          </a:p>
          <a:p>
            <a:pPr lvl="1"/>
            <a:r>
              <a:rPr lang="en-US" sz="1600"/>
              <a:t>Ticker: Mã chứng khoán của công ty</a:t>
            </a:r>
          </a:p>
          <a:p>
            <a:pPr lvl="1"/>
            <a:r>
              <a:rPr lang="en-US" sz="1600"/>
              <a:t>organName: tên đầy đủ của công ty</a:t>
            </a:r>
          </a:p>
          <a:p>
            <a:pPr lvl="1"/>
            <a:r>
              <a:rPr lang="en-US" sz="1600"/>
              <a:t>organTypeCode: loại công ty</a:t>
            </a:r>
          </a:p>
          <a:p>
            <a:pPr lvl="1"/>
            <a:r>
              <a:rPr lang="en-US" sz="1600"/>
              <a:t>comGroupCode: tên dàn giao dịch</a:t>
            </a:r>
          </a:p>
          <a:p>
            <a:r>
              <a:rPr lang="en-US" sz="2000"/>
              <a:t>Dữ liệu lịch sử giao dịch chứng khoán gồm:</a:t>
            </a:r>
          </a:p>
          <a:p>
            <a:pPr lvl="1"/>
            <a:r>
              <a:rPr lang="en-US" sz="1600"/>
              <a:t>Time: ngày phiên giao dịch</a:t>
            </a:r>
          </a:p>
          <a:p>
            <a:pPr lvl="1"/>
            <a:r>
              <a:rPr lang="en-US" sz="1600"/>
              <a:t>Open: giá mở</a:t>
            </a:r>
          </a:p>
          <a:p>
            <a:pPr lvl="1"/>
            <a:r>
              <a:rPr lang="en-US" sz="1600"/>
              <a:t>Close: giá đóng</a:t>
            </a:r>
          </a:p>
          <a:p>
            <a:pPr lvl="1"/>
            <a:r>
              <a:rPr lang="en-US" sz="1600"/>
              <a:t>High: giá cao nhất trong phiên giao dịch ngày</a:t>
            </a:r>
          </a:p>
          <a:p>
            <a:pPr lvl="1"/>
            <a:r>
              <a:rPr lang="en-US" sz="1600"/>
              <a:t>Low: giá thấp nhất trong phiên giao dịch ngày</a:t>
            </a:r>
          </a:p>
          <a:p>
            <a:pPr lvl="1"/>
            <a:r>
              <a:rPr lang="en-US" sz="1600"/>
              <a:t>Volume: khối lượng chứng khoán giao dịch trong 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7" name="Picture 6">
            <a:extLst>
              <a:ext uri="{FF2B5EF4-FFF2-40B4-BE49-F238E27FC236}">
                <a16:creationId xmlns:a16="http://schemas.microsoft.com/office/drawing/2014/main" id="{C0AE00C1-0078-CAF6-4D12-492373A6CE96}"/>
              </a:ext>
            </a:extLst>
          </p:cNvPr>
          <p:cNvPicPr>
            <a:picLocks noChangeAspect="1"/>
          </p:cNvPicPr>
          <p:nvPr/>
        </p:nvPicPr>
        <p:blipFill rotWithShape="1">
          <a:blip r:embed="rId2"/>
          <a:srcRect r="36893"/>
          <a:stretch/>
        </p:blipFill>
        <p:spPr>
          <a:xfrm>
            <a:off x="6295602" y="1618766"/>
            <a:ext cx="4839123" cy="4473027"/>
          </a:xfrm>
          <a:prstGeom prst="rect">
            <a:avLst/>
          </a:prstGeom>
        </p:spPr>
      </p:pic>
    </p:spTree>
    <p:extLst>
      <p:ext uri="{BB962C8B-B14F-4D97-AF65-F5344CB8AC3E}">
        <p14:creationId xmlns:p14="http://schemas.microsoft.com/office/powerpoint/2010/main" val="1270722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Thu thập dữ liệu</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a:t>Sử dụng API được cung cấp từ thư viện vnstock để thu thập dữ liệu về danh sách công ty và  lịch sử giao dịch chứng khoán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7" name="Picture 6">
            <a:extLst>
              <a:ext uri="{FF2B5EF4-FFF2-40B4-BE49-F238E27FC236}">
                <a16:creationId xmlns:a16="http://schemas.microsoft.com/office/drawing/2014/main" id="{C0AE00C1-0078-CAF6-4D12-492373A6CE96}"/>
              </a:ext>
            </a:extLst>
          </p:cNvPr>
          <p:cNvPicPr>
            <a:picLocks noChangeAspect="1"/>
          </p:cNvPicPr>
          <p:nvPr/>
        </p:nvPicPr>
        <p:blipFill rotWithShape="1">
          <a:blip r:embed="rId2"/>
          <a:srcRect r="36893"/>
          <a:stretch/>
        </p:blipFill>
        <p:spPr>
          <a:xfrm>
            <a:off x="6390852" y="1618766"/>
            <a:ext cx="4839123" cy="4473027"/>
          </a:xfrm>
          <a:prstGeom prst="rect">
            <a:avLst/>
          </a:prstGeom>
        </p:spPr>
      </p:pic>
      <p:pic>
        <p:nvPicPr>
          <p:cNvPr id="9" name="Picture 8">
            <a:extLst>
              <a:ext uri="{FF2B5EF4-FFF2-40B4-BE49-F238E27FC236}">
                <a16:creationId xmlns:a16="http://schemas.microsoft.com/office/drawing/2014/main" id="{DC18046E-1300-E32C-E05C-E50303DF9149}"/>
              </a:ext>
            </a:extLst>
          </p:cNvPr>
          <p:cNvPicPr>
            <a:picLocks noChangeAspect="1"/>
          </p:cNvPicPr>
          <p:nvPr/>
        </p:nvPicPr>
        <p:blipFill>
          <a:blip r:embed="rId3"/>
          <a:stretch>
            <a:fillRect/>
          </a:stretch>
        </p:blipFill>
        <p:spPr>
          <a:xfrm>
            <a:off x="798243" y="2038350"/>
            <a:ext cx="5094470" cy="3760806"/>
          </a:xfrm>
          <a:prstGeom prst="rect">
            <a:avLst/>
          </a:prstGeom>
        </p:spPr>
      </p:pic>
    </p:spTree>
    <p:extLst>
      <p:ext uri="{BB962C8B-B14F-4D97-AF65-F5344CB8AC3E}">
        <p14:creationId xmlns:p14="http://schemas.microsoft.com/office/powerpoint/2010/main" val="177951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Thu thập dữ liệu</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a:lnSpc>
                <a:spcPts val="2800"/>
              </a:lnSpc>
            </a:pPr>
            <a:r>
              <a:rPr lang="en-US" sz="2000"/>
              <a:t>Sử dụng Fetch API để thu thập bản tin ngắn về các công ty</a:t>
            </a:r>
          </a:p>
          <a:p>
            <a:pPr>
              <a:lnSpc>
                <a:spcPts val="2800"/>
              </a:lnSpc>
            </a:pPr>
            <a:r>
              <a:rPr lang="en-US" sz="2000"/>
              <a:t>Dữ liệu về bản tin công ty bao gồm:</a:t>
            </a:r>
          </a:p>
          <a:p>
            <a:pPr lvl="1">
              <a:lnSpc>
                <a:spcPts val="2800"/>
              </a:lnSpc>
            </a:pPr>
            <a:r>
              <a:rPr lang="en-US" sz="1800" b="1"/>
              <a:t>Thông tin công ty: </a:t>
            </a:r>
            <a:r>
              <a:rPr lang="en-US" sz="1800"/>
              <a:t>tên công ty, ngành kinh doanh, năm thành </a:t>
            </a:r>
          </a:p>
          <a:p>
            <a:pPr marL="457200" lvl="1" indent="0">
              <a:lnSpc>
                <a:spcPts val="2800"/>
              </a:lnSpc>
              <a:buNone/>
            </a:pPr>
            <a:r>
              <a:rPr lang="en-US" sz="1800"/>
              <a:t>Lập, số nhân viên, website công ty</a:t>
            </a:r>
          </a:p>
          <a:p>
            <a:pPr lvl="1">
              <a:lnSpc>
                <a:spcPts val="2800"/>
              </a:lnSpc>
            </a:pPr>
            <a:r>
              <a:rPr lang="en-US" sz="1800" b="1"/>
              <a:t>Bản tin công ty:</a:t>
            </a:r>
          </a:p>
          <a:p>
            <a:pPr lvl="2">
              <a:lnSpc>
                <a:spcPts val="2800"/>
              </a:lnSpc>
            </a:pPr>
            <a:r>
              <a:rPr lang="en-US" sz="1800"/>
              <a:t>Tiêu đề bản tin</a:t>
            </a:r>
          </a:p>
          <a:p>
            <a:pPr lvl="2">
              <a:lnSpc>
                <a:spcPts val="2800"/>
              </a:lnSpc>
            </a:pPr>
            <a:r>
              <a:rPr lang="en-US" sz="1800"/>
              <a:t>Nguồn</a:t>
            </a:r>
          </a:p>
          <a:p>
            <a:pPr lvl="2">
              <a:lnSpc>
                <a:spcPts val="2800"/>
              </a:lnSpc>
            </a:pPr>
            <a:r>
              <a:rPr lang="en-US" sz="1800"/>
              <a:t>Ngày đăng</a:t>
            </a:r>
          </a:p>
          <a:p>
            <a:pPr lvl="2">
              <a:lnSpc>
                <a:spcPts val="2800"/>
              </a:lnSpc>
            </a:pPr>
            <a:r>
              <a:rPr lang="en-US" sz="1800"/>
              <a:t>Giá cổ phiếu công ty ngày hôm đó</a:t>
            </a:r>
          </a:p>
          <a:p>
            <a:pPr lvl="2">
              <a:lnSpc>
                <a:spcPts val="2800"/>
              </a:lnSpc>
            </a:pPr>
            <a:r>
              <a:rPr lang="en-US" sz="1800"/>
              <a:t>% thay đổi giá cổ phiếu trong ngày bản tin được đăng tải</a:t>
            </a:r>
          </a:p>
          <a:p>
            <a:pPr marL="457200" lvl="1" indent="0">
              <a:buNone/>
            </a:pPr>
            <a:endParaRPr lang="en-US" sz="18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6" name="Picture 5">
            <a:extLst>
              <a:ext uri="{FF2B5EF4-FFF2-40B4-BE49-F238E27FC236}">
                <a16:creationId xmlns:a16="http://schemas.microsoft.com/office/drawing/2014/main" id="{C99723BA-615A-062B-A566-AEB21B1166EB}"/>
              </a:ext>
            </a:extLst>
          </p:cNvPr>
          <p:cNvPicPr>
            <a:picLocks noChangeAspect="1"/>
          </p:cNvPicPr>
          <p:nvPr/>
        </p:nvPicPr>
        <p:blipFill>
          <a:blip r:embed="rId2"/>
          <a:stretch>
            <a:fillRect/>
          </a:stretch>
        </p:blipFill>
        <p:spPr>
          <a:xfrm>
            <a:off x="7465474" y="1073548"/>
            <a:ext cx="4434237" cy="5059253"/>
          </a:xfrm>
          <a:prstGeom prst="rect">
            <a:avLst/>
          </a:prstGeom>
        </p:spPr>
      </p:pic>
    </p:spTree>
    <p:extLst>
      <p:ext uri="{BB962C8B-B14F-4D97-AF65-F5344CB8AC3E}">
        <p14:creationId xmlns:p14="http://schemas.microsoft.com/office/powerpoint/2010/main" val="3296577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Tiền xử lý dữ liệu:</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a:t>Tính toán thêm các trường dữ liệu  </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7" name="Picture 6">
            <a:extLst>
              <a:ext uri="{FF2B5EF4-FFF2-40B4-BE49-F238E27FC236}">
                <a16:creationId xmlns:a16="http://schemas.microsoft.com/office/drawing/2014/main" id="{C0AE00C1-0078-CAF6-4D12-492373A6CE96}"/>
              </a:ext>
            </a:extLst>
          </p:cNvPr>
          <p:cNvPicPr>
            <a:picLocks noChangeAspect="1"/>
          </p:cNvPicPr>
          <p:nvPr/>
        </p:nvPicPr>
        <p:blipFill rotWithShape="1">
          <a:blip r:embed="rId2"/>
          <a:srcRect r="36893"/>
          <a:stretch/>
        </p:blipFill>
        <p:spPr>
          <a:xfrm>
            <a:off x="6390852" y="1618766"/>
            <a:ext cx="4839123" cy="4473027"/>
          </a:xfrm>
          <a:prstGeom prst="rect">
            <a:avLst/>
          </a:prstGeom>
        </p:spPr>
      </p:pic>
      <p:pic>
        <p:nvPicPr>
          <p:cNvPr id="9" name="Picture 8">
            <a:extLst>
              <a:ext uri="{FF2B5EF4-FFF2-40B4-BE49-F238E27FC236}">
                <a16:creationId xmlns:a16="http://schemas.microsoft.com/office/drawing/2014/main" id="{DC18046E-1300-E32C-E05C-E50303DF9149}"/>
              </a:ext>
            </a:extLst>
          </p:cNvPr>
          <p:cNvPicPr>
            <a:picLocks noChangeAspect="1"/>
          </p:cNvPicPr>
          <p:nvPr/>
        </p:nvPicPr>
        <p:blipFill>
          <a:blip r:embed="rId3"/>
          <a:stretch>
            <a:fillRect/>
          </a:stretch>
        </p:blipFill>
        <p:spPr>
          <a:xfrm>
            <a:off x="798243" y="2038350"/>
            <a:ext cx="5094470" cy="3760806"/>
          </a:xfrm>
          <a:prstGeom prst="rect">
            <a:avLst/>
          </a:prstGeom>
        </p:spPr>
      </p:pic>
    </p:spTree>
    <p:extLst>
      <p:ext uri="{BB962C8B-B14F-4D97-AF65-F5344CB8AC3E}">
        <p14:creationId xmlns:p14="http://schemas.microsoft.com/office/powerpoint/2010/main" val="304895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t>Tiền xử lý dữ liệu:</a:t>
            </a:r>
            <a:endParaRPr lang="vi-VN"/>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4438"/>
            <a:ext cx="11514528" cy="4909124"/>
          </a:xfrm>
        </p:spPr>
        <p:txBody>
          <a:bodyPr/>
          <a:lstStyle/>
          <a:p>
            <a:pPr>
              <a:lnSpc>
                <a:spcPts val="2800"/>
              </a:lnSpc>
            </a:pPr>
            <a:r>
              <a:rPr lang="en-US" sz="2000"/>
              <a:t>Dữ liệu về lịch sử giá cổ phiếu được tính toán thêm các trường như % thay đổi, chỉ số Boilinger Bands.</a:t>
            </a:r>
          </a:p>
          <a:p>
            <a:pPr lvl="1">
              <a:lnSpc>
                <a:spcPts val="2800"/>
              </a:lnSpc>
            </a:pPr>
            <a:r>
              <a:rPr lang="en-US" sz="1800" b="1"/>
              <a:t>% thay đổi:</a:t>
            </a:r>
          </a:p>
          <a:p>
            <a:pPr marL="0" indent="0">
              <a:lnSpc>
                <a:spcPts val="2800"/>
              </a:lnSpc>
              <a:buNone/>
            </a:pPr>
            <a:r>
              <a:rPr lang="en-US" sz="1800"/>
              <a:t>Tỉ lệ giữa chênh lệch giá đóng 2 ngày và </a:t>
            </a:r>
          </a:p>
          <a:p>
            <a:pPr marL="0" indent="0">
              <a:lnSpc>
                <a:spcPts val="2800"/>
              </a:lnSpc>
              <a:buNone/>
            </a:pPr>
            <a:r>
              <a:rPr lang="en-US" sz="1800"/>
              <a:t>giá đóng ngày hôm trước</a:t>
            </a:r>
          </a:p>
          <a:p>
            <a:pPr lvl="1">
              <a:lnSpc>
                <a:spcPts val="2800"/>
              </a:lnSpc>
            </a:pPr>
            <a:r>
              <a:rPr lang="en-US" sz="1800" b="1"/>
              <a:t>Chỉ số Boilinger Bands:</a:t>
            </a:r>
          </a:p>
          <a:p>
            <a:pPr marL="0" indent="0" algn="l">
              <a:lnSpc>
                <a:spcPts val="2800"/>
              </a:lnSpc>
              <a:buNone/>
            </a:pPr>
            <a:r>
              <a:rPr lang="vi-VN" sz="1800" b="0" i="0">
                <a:solidFill>
                  <a:srgbClr val="212529"/>
                </a:solidFill>
                <a:effectLst/>
                <a:highlight>
                  <a:srgbClr val="FFFFFF"/>
                </a:highlight>
                <a:latin typeface="Manrope"/>
              </a:rPr>
              <a:t>Dải giữa là đường trung bình động chu kỳ 20 ngày </a:t>
            </a:r>
            <a:endParaRPr lang="en-US" sz="1800" b="0" i="0">
              <a:solidFill>
                <a:srgbClr val="212529"/>
              </a:solidFill>
              <a:effectLst/>
              <a:highlight>
                <a:srgbClr val="FFFFFF"/>
              </a:highlight>
              <a:latin typeface="Manrope"/>
            </a:endParaRPr>
          </a:p>
          <a:p>
            <a:pPr marL="0" indent="0" algn="l">
              <a:lnSpc>
                <a:spcPts val="2800"/>
              </a:lnSpc>
              <a:buNone/>
            </a:pPr>
            <a:r>
              <a:rPr lang="vi-VN" sz="1800" b="0" i="0">
                <a:solidFill>
                  <a:srgbClr val="212529"/>
                </a:solidFill>
                <a:effectLst/>
                <a:highlight>
                  <a:srgbClr val="FFFFFF"/>
                </a:highlight>
                <a:latin typeface="Manrope"/>
              </a:rPr>
              <a:t>(SMA20),được tính bằng giá trị trung bình của giá </a:t>
            </a:r>
            <a:endParaRPr lang="en-US" sz="1800" b="0" i="0">
              <a:solidFill>
                <a:srgbClr val="212529"/>
              </a:solidFill>
              <a:effectLst/>
              <a:highlight>
                <a:srgbClr val="FFFFFF"/>
              </a:highlight>
              <a:latin typeface="Manrope"/>
            </a:endParaRPr>
          </a:p>
          <a:p>
            <a:pPr marL="0" indent="0" algn="l">
              <a:lnSpc>
                <a:spcPts val="2800"/>
              </a:lnSpc>
              <a:buNone/>
            </a:pPr>
            <a:r>
              <a:rPr lang="vi-VN" sz="1800" b="0" i="0">
                <a:solidFill>
                  <a:srgbClr val="212529"/>
                </a:solidFill>
                <a:effectLst/>
                <a:highlight>
                  <a:srgbClr val="FFFFFF"/>
                </a:highlight>
                <a:latin typeface="Manrope"/>
              </a:rPr>
              <a:t>đóng cửa.</a:t>
            </a:r>
          </a:p>
          <a:p>
            <a:pPr marL="0" indent="0" algn="l">
              <a:lnSpc>
                <a:spcPts val="2800"/>
              </a:lnSpc>
              <a:buNone/>
            </a:pPr>
            <a:r>
              <a:rPr lang="vi-VN" sz="1800" b="0" i="0">
                <a:solidFill>
                  <a:srgbClr val="212529"/>
                </a:solidFill>
                <a:effectLst/>
                <a:highlight>
                  <a:srgbClr val="FFFFFF"/>
                </a:highlight>
                <a:latin typeface="Manrope"/>
              </a:rPr>
              <a:t>Dải trên = SMA20 ngày + 2 x Độ lệch chuẩn 20 ngày.</a:t>
            </a:r>
          </a:p>
          <a:p>
            <a:pPr marL="0" indent="0" algn="l">
              <a:lnSpc>
                <a:spcPts val="2800"/>
              </a:lnSpc>
              <a:buNone/>
            </a:pPr>
            <a:r>
              <a:rPr lang="vi-VN" sz="1800" b="0" i="0">
                <a:solidFill>
                  <a:srgbClr val="212529"/>
                </a:solidFill>
                <a:effectLst/>
                <a:highlight>
                  <a:srgbClr val="FFFFFF"/>
                </a:highlight>
                <a:latin typeface="Manrope"/>
              </a:rPr>
              <a:t>Dải dưới = SMA20 ngày – 2 x Độ lệch chuẩn 20 ngày.</a:t>
            </a:r>
          </a:p>
          <a:p>
            <a:pPr>
              <a:lnSpc>
                <a:spcPts val="2800"/>
              </a:lnSpc>
            </a:pPr>
            <a:endParaRPr lang="en-US" sz="20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6" name="Picture 5">
            <a:extLst>
              <a:ext uri="{FF2B5EF4-FFF2-40B4-BE49-F238E27FC236}">
                <a16:creationId xmlns:a16="http://schemas.microsoft.com/office/drawing/2014/main" id="{3FF62200-90D9-CC2A-74E1-A2E5FA1E04E3}"/>
              </a:ext>
            </a:extLst>
          </p:cNvPr>
          <p:cNvPicPr>
            <a:picLocks noChangeAspect="1"/>
          </p:cNvPicPr>
          <p:nvPr/>
        </p:nvPicPr>
        <p:blipFill>
          <a:blip r:embed="rId2"/>
          <a:stretch>
            <a:fillRect/>
          </a:stretch>
        </p:blipFill>
        <p:spPr>
          <a:xfrm>
            <a:off x="5397134" y="1837006"/>
            <a:ext cx="6456130" cy="4046556"/>
          </a:xfrm>
          <a:prstGeom prst="rect">
            <a:avLst/>
          </a:prstGeom>
        </p:spPr>
      </p:pic>
    </p:spTree>
    <p:extLst>
      <p:ext uri="{BB962C8B-B14F-4D97-AF65-F5344CB8AC3E}">
        <p14:creationId xmlns:p14="http://schemas.microsoft.com/office/powerpoint/2010/main" val="1114142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18d4b73-4755-4f7b-adce-700f84c36b3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8DBB12C60ACD43B0AB6D040C2D7D2E" ma:contentTypeVersion="18" ma:contentTypeDescription="Create a new document." ma:contentTypeScope="" ma:versionID="19b0037b3f3a294531db33d370fae398">
  <xsd:schema xmlns:xsd="http://www.w3.org/2001/XMLSchema" xmlns:xs="http://www.w3.org/2001/XMLSchema" xmlns:p="http://schemas.microsoft.com/office/2006/metadata/properties" xmlns:ns3="518d4b73-4755-4f7b-adce-700f84c36b3a" xmlns:ns4="9b3f2b1c-b569-4ae8-ae62-019454d7d587" targetNamespace="http://schemas.microsoft.com/office/2006/metadata/properties" ma:root="true" ma:fieldsID="0f52a82ba5b22adcf2b3b24eadcf7222" ns3:_="" ns4:_="">
    <xsd:import namespace="518d4b73-4755-4f7b-adce-700f84c36b3a"/>
    <xsd:import namespace="9b3f2b1c-b569-4ae8-ae62-019454d7d58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8d4b73-4755-4f7b-adce-700f84c36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Location" ma:index="24" nillable="true" ma:displayName="Location" ma:descrip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b3f2b1c-b569-4ae8-ae62-019454d7d58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1423A5-5A54-47E2-8876-0AAF825710E1}">
  <ds:schemaRefs>
    <ds:schemaRef ds:uri="http://schemas.microsoft.com/sharepoint/v3/contenttype/forms"/>
  </ds:schemaRefs>
</ds:datastoreItem>
</file>

<file path=customXml/itemProps2.xml><?xml version="1.0" encoding="utf-8"?>
<ds:datastoreItem xmlns:ds="http://schemas.openxmlformats.org/officeDocument/2006/customXml" ds:itemID="{FB22684A-E460-4A62-8B54-26F5108C2616}">
  <ds:schemaRefs>
    <ds:schemaRef ds:uri="http://schemas.microsoft.com/office/2006/documentManagement/types"/>
    <ds:schemaRef ds:uri="http://schemas.microsoft.com/office/infopath/2007/PartnerControls"/>
    <ds:schemaRef ds:uri="http://purl.org/dc/dcmitype/"/>
    <ds:schemaRef ds:uri="9b3f2b1c-b569-4ae8-ae62-019454d7d587"/>
    <ds:schemaRef ds:uri="http://schemas.openxmlformats.org/package/2006/metadata/core-properties"/>
    <ds:schemaRef ds:uri="http://www.w3.org/XML/1998/namespace"/>
    <ds:schemaRef ds:uri="http://purl.org/dc/elements/1.1/"/>
    <ds:schemaRef ds:uri="518d4b73-4755-4f7b-adce-700f84c36b3a"/>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46BF2B47-B48B-4CFF-8481-1C9F40F83AAB}">
  <ds:schemaRefs>
    <ds:schemaRef ds:uri="518d4b73-4755-4f7b-adce-700f84c36b3a"/>
    <ds:schemaRef ds:uri="9b3f2b1c-b569-4ae8-ae62-019454d7d5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1102</Words>
  <Application>Microsoft Office PowerPoint</Application>
  <PresentationFormat>Widescreen</PresentationFormat>
  <Paragraphs>120</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Manrope</vt:lpstr>
      <vt:lpstr>Arial</vt:lpstr>
      <vt:lpstr>Calibri</vt:lpstr>
      <vt:lpstr>Lato</vt:lpstr>
      <vt:lpstr>Office Theme</vt:lpstr>
      <vt:lpstr>PowerPoint Presentation</vt:lpstr>
      <vt:lpstr>PowerPoint Presentation</vt:lpstr>
      <vt:lpstr>Mô tả bài toán</vt:lpstr>
      <vt:lpstr>Thu thập dữ liệu</vt:lpstr>
      <vt:lpstr>Thu thập dữ liệu</vt:lpstr>
      <vt:lpstr>Thu thập dữ liệu</vt:lpstr>
      <vt:lpstr>Thu thập dữ liệu</vt:lpstr>
      <vt:lpstr>Tiền xử lý dữ liệu:</vt:lpstr>
      <vt:lpstr>Tiền xử lý dữ liệu:</vt:lpstr>
      <vt:lpstr>Xây dựng mô hình dự đoán</vt:lpstr>
      <vt:lpstr>Triển khai mô hình</vt:lpstr>
      <vt:lpstr>Triển khai mô hình</vt:lpstr>
      <vt:lpstr>Triển khai mô hình</vt:lpstr>
      <vt:lpstr>Triển khai mô hình</vt:lpstr>
      <vt:lpstr>Triển khai mô hình</vt:lpstr>
      <vt:lpstr>Triển khai mô hình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Le Tien Long 20205097</cp:lastModifiedBy>
  <cp:revision>2</cp:revision>
  <dcterms:created xsi:type="dcterms:W3CDTF">2021-05-28T04:32:29Z</dcterms:created>
  <dcterms:modified xsi:type="dcterms:W3CDTF">2024-06-01T13:07:54Z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0x0101008A8DBB12C60ACD43B0AB6D040C2D7D2E</vt:lpwstr>
  </property>
</Properties>
</file>